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9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9956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9004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438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Uredite stil naslova matrice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3748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4713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4319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467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789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801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8713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888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 smtClean="0"/>
              <a:t>Uredite stil naslova matrice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 smtClean="0"/>
              <a:t>Uredite stilove teksta matrice</a:t>
            </a:r>
          </a:p>
          <a:p>
            <a:pPr lvl="1"/>
            <a:r>
              <a:rPr lang="hr-HR" dirty="0" smtClean="0"/>
              <a:t>Druga razina</a:t>
            </a:r>
          </a:p>
          <a:p>
            <a:pPr lvl="2"/>
            <a:r>
              <a:rPr lang="hr-HR" dirty="0" smtClean="0"/>
              <a:t>Treća razina</a:t>
            </a:r>
          </a:p>
          <a:p>
            <a:pPr lvl="3"/>
            <a:r>
              <a:rPr lang="hr-HR" dirty="0" smtClean="0"/>
              <a:t>Četvrta razina</a:t>
            </a:r>
          </a:p>
          <a:p>
            <a:pPr lvl="4"/>
            <a:r>
              <a:rPr lang="hr-HR" dirty="0" smtClean="0"/>
              <a:t>Peta razina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897" y="185738"/>
            <a:ext cx="904875" cy="8477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11900"/>
            <a:ext cx="1657975" cy="43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3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e-sfera.hr/dodatni-digitalni-sadrzaji/3cf7c785-6140-4997-8767-abc614f16a5c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e-sfera.hr/dodatni-digitalni-sadrzaji/3cf7c785-6140-4997-8767-abc614f16a5c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e-sfera.hr/dodatni-digitalni-sadrzaji/3cf7c785-6140-4997-8767-abc614f16a5c/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e-sfera.hr/dodatni-digitalni-sadrzaji/3cf7c785-6140-4997-8767-abc614f16a5c/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e-sfera.hr/dodatni-digitalni-sadrzaji/3cf7c785-6140-4997-8767-abc614f16a5c/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3cf7c785-6140-4997-8767-abc614f16a5c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e-sfera.hr/dodatni-digitalni-sadrzaji/3cf7c785-6140-4997-8767-abc614f16a5c/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83177" y="196850"/>
            <a:ext cx="10659292" cy="909139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rgbClr val="008000"/>
                </a:solidFill>
              </a:rPr>
              <a:t>Raznolikost i razvrstavanje živih bića</a:t>
            </a:r>
            <a:endParaRPr lang="hr-HR" b="1" dirty="0">
              <a:solidFill>
                <a:srgbClr val="008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351314" y="3143794"/>
            <a:ext cx="4937760" cy="548640"/>
          </a:xfrm>
        </p:spPr>
        <p:txBody>
          <a:bodyPr>
            <a:normAutofit fontScale="77500" lnSpcReduction="20000"/>
          </a:bodyPr>
          <a:lstStyle/>
          <a:p>
            <a:pPr algn="l"/>
            <a:endParaRPr lang="hr-HR" sz="5400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050" name="Picture 2" descr="https://www.e-sfera.hr/dodatni-digitalni-sadrzaji/3cf7c785-6140-4997-8767-abc614f16a5c/assets/image/sh568716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91" y="1200464"/>
            <a:ext cx="2772726" cy="26865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e-sfera.hr/dodatni-digitalni-sadrzaji/3cf7c785-6140-4997-8767-abc614f16a5c/assets/image/sh33069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91" y="4014651"/>
            <a:ext cx="2772726" cy="23251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6894" y="1171304"/>
            <a:ext cx="2772726" cy="26655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612" y="1177152"/>
            <a:ext cx="2772726" cy="26807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0253" y="1171304"/>
            <a:ext cx="2772726" cy="2686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3034" y="4014652"/>
            <a:ext cx="2772726" cy="2685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3612" y="4013632"/>
            <a:ext cx="2772725" cy="2686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0253" y="4007959"/>
            <a:ext cx="2772726" cy="26922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64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+mn-lt"/>
              </a:rPr>
              <a:t>Domena:</a:t>
            </a:r>
            <a:endParaRPr lang="hr-HR" dirty="0">
              <a:latin typeface="+mn-lt"/>
            </a:endParaRPr>
          </a:p>
        </p:txBody>
      </p:sp>
      <p:sp>
        <p:nvSpPr>
          <p:cNvPr id="10" name="Rezervirano mjesto teksta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hr-HR" sz="24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2400" dirty="0" smtClean="0"/>
              <a:t>EUKARIOTI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BILJKE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MAHOVINE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 smtClean="0"/>
          </a:p>
          <a:p>
            <a:r>
              <a:rPr lang="hr-HR" sz="2400" dirty="0" smtClean="0">
                <a:hlinkClick r:id="rId2"/>
              </a:rPr>
              <a:t>Zanimljivosti</a:t>
            </a:r>
            <a:endParaRPr lang="hr-HR" sz="2400" dirty="0" smtClean="0"/>
          </a:p>
        </p:txBody>
      </p:sp>
      <p:pic>
        <p:nvPicPr>
          <p:cNvPr id="7170" name="Picture 2" descr="https://www.e-sfera.hr/dodatni-digitalni-sadrzaji/3cf7c785-6140-4997-8767-abc614f16a5c/assets/image/sh815711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83" y="1271452"/>
            <a:ext cx="7036526" cy="4824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3495" y="4545593"/>
            <a:ext cx="857022" cy="95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05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+mn-lt"/>
              </a:rPr>
              <a:t>Domena:</a:t>
            </a:r>
            <a:endParaRPr lang="hr-HR" dirty="0">
              <a:latin typeface="+mn-lt"/>
            </a:endParaRPr>
          </a:p>
        </p:txBody>
      </p:sp>
      <p:sp>
        <p:nvSpPr>
          <p:cNvPr id="10" name="Rezervirano mjesto teksta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hr-HR" sz="24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2400" dirty="0" smtClean="0"/>
              <a:t>EUKARIOTI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BILJKE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PAPRATNJAČE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 smtClean="0"/>
          </a:p>
          <a:p>
            <a:r>
              <a:rPr lang="hr-HR" sz="2400" dirty="0" smtClean="0">
                <a:hlinkClick r:id="rId2"/>
              </a:rPr>
              <a:t>Vizualno</a:t>
            </a:r>
            <a:endParaRPr lang="hr-HR" sz="2400" dirty="0" smtClean="0"/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72025" y="1188039"/>
            <a:ext cx="6880044" cy="4864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8398" y="4523822"/>
            <a:ext cx="857022" cy="95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542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+mn-lt"/>
              </a:rPr>
              <a:t>Domena:</a:t>
            </a:r>
            <a:endParaRPr lang="hr-HR" dirty="0">
              <a:latin typeface="+mn-lt"/>
            </a:endParaRPr>
          </a:p>
        </p:txBody>
      </p:sp>
      <p:sp>
        <p:nvSpPr>
          <p:cNvPr id="10" name="Rezervirano mjesto teksta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hr-HR" sz="24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2400" dirty="0" smtClean="0"/>
              <a:t>EUKARIOTI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BILJKE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SJEMENJAČE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r-HR" sz="2400" dirty="0" smtClean="0"/>
              <a:t>GOLOSJEMENJAČE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r-HR" sz="2400" dirty="0" smtClean="0"/>
              <a:t>KRITOSJEMENJAČE</a:t>
            </a:r>
          </a:p>
        </p:txBody>
      </p:sp>
      <p:pic>
        <p:nvPicPr>
          <p:cNvPr id="8194" name="Picture 2" descr="https://www.e-sfera.hr/dodatni-digitalni-sadrzaji/3cf7c785-6140-4997-8767-abc614f16a5c/assets/image/sh248226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59" y="1404665"/>
            <a:ext cx="3238289" cy="4873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 descr="https://www.e-sfera.hr/dodatni-digitalni-sadrzaji/3cf7c785-6140-4997-8767-abc614f16a5c/assets/image/sh326097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719" y="1404664"/>
            <a:ext cx="4610110" cy="4873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6745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+mn-lt"/>
              </a:rPr>
              <a:t>Domena:</a:t>
            </a:r>
            <a:endParaRPr lang="hr-HR" dirty="0">
              <a:latin typeface="+mn-lt"/>
            </a:endParaRPr>
          </a:p>
        </p:txBody>
      </p:sp>
      <p:sp>
        <p:nvSpPr>
          <p:cNvPr id="10" name="Rezervirano mjesto teksta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hr-HR" sz="24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2400" dirty="0" smtClean="0"/>
              <a:t>EUKARIOTI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ŽIVOTINJE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BESKRALJEŽNJACI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400" dirty="0" smtClean="0"/>
              <a:t>SPUŽVE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400" dirty="0" smtClean="0"/>
              <a:t>ŽARNJACI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hr-HR" sz="2400" dirty="0"/>
          </a:p>
          <a:p>
            <a:r>
              <a:rPr lang="hr-HR" sz="2400" dirty="0" smtClean="0">
                <a:hlinkClick r:id="rId2"/>
              </a:rPr>
              <a:t>Istraži</a:t>
            </a:r>
            <a:endParaRPr lang="hr-HR" sz="2400" dirty="0" smtClean="0"/>
          </a:p>
          <a:p>
            <a:endParaRPr lang="hr-HR" sz="2400" dirty="0" smtClean="0"/>
          </a:p>
        </p:txBody>
      </p:sp>
      <p:pic>
        <p:nvPicPr>
          <p:cNvPr id="10242" name="Picture 2" descr="https://www.e-sfera.hr/dodatni-digitalni-sadrzaji/d8137cfc-65e4-4aa2-8f4b-bab3fbc9cd7f/assets/image/sh3876136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49139"/>
            <a:ext cx="6172200" cy="3347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8B4AF35-FCEB-4601-98AD-67E1816D58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3657600"/>
            <a:ext cx="6172200" cy="3056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741" y="5069075"/>
            <a:ext cx="948166" cy="90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697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+mn-lt"/>
              </a:rPr>
              <a:t>Domena:</a:t>
            </a:r>
            <a:endParaRPr lang="hr-HR" dirty="0">
              <a:latin typeface="+mn-lt"/>
            </a:endParaRPr>
          </a:p>
        </p:txBody>
      </p:sp>
      <p:sp>
        <p:nvSpPr>
          <p:cNvPr id="10" name="Rezervirano mjesto teksta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hr-HR" sz="24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2400" dirty="0" smtClean="0"/>
              <a:t>EUKARIOTI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ŽIVOTINJE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BESKRALJEŽNJACI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400" dirty="0" smtClean="0"/>
              <a:t>PLOŠNJACI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400" dirty="0" smtClean="0"/>
              <a:t>OBLIĆI</a:t>
            </a:r>
          </a:p>
          <a:p>
            <a:endParaRPr lang="hr-HR" sz="2400" dirty="0" smtClean="0"/>
          </a:p>
          <a:p>
            <a:r>
              <a:rPr lang="hr-HR" sz="2400" dirty="0" smtClean="0">
                <a:hlinkClick r:id="rId2"/>
              </a:rPr>
              <a:t>Zanimljivosti</a:t>
            </a:r>
            <a:endParaRPr lang="hr-HR" sz="2400" dirty="0" smtClean="0"/>
          </a:p>
        </p:txBody>
      </p:sp>
      <p:pic>
        <p:nvPicPr>
          <p:cNvPr id="7" name="Rezervirano mjesto sadržaja 6" descr="Slika na kojoj se prikazuje odjeća&#10;&#10;Opis je automatski generiran">
            <a:extLst>
              <a:ext uri="{FF2B5EF4-FFF2-40B4-BE49-F238E27FC236}">
                <a16:creationId xmlns:a16="http://schemas.microsoft.com/office/drawing/2014/main" id="{0697F906-DC7D-45C3-9768-8652FB95B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918" y="1257300"/>
            <a:ext cx="3654076" cy="4873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zervirano mjesto sadržaja 6"/>
          <p:cNvPicPr>
            <a:picLocks noChangeAspect="1"/>
          </p:cNvPicPr>
          <p:nvPr/>
        </p:nvPicPr>
        <p:blipFill rotWithShape="1">
          <a:blip r:embed="rId4"/>
          <a:srcRect l="8818" t="7861" r="33396"/>
          <a:stretch/>
        </p:blipFill>
        <p:spPr>
          <a:xfrm>
            <a:off x="4406535" y="1257300"/>
            <a:ext cx="3300551" cy="4873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0912" y="4981022"/>
            <a:ext cx="857022" cy="95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868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+mn-lt"/>
              </a:rPr>
              <a:t>Domena:</a:t>
            </a:r>
            <a:endParaRPr lang="hr-HR" dirty="0">
              <a:latin typeface="+mn-lt"/>
            </a:endParaRPr>
          </a:p>
        </p:txBody>
      </p:sp>
      <p:sp>
        <p:nvSpPr>
          <p:cNvPr id="10" name="Rezervirano mjesto teksta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hr-HR" sz="24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2400" dirty="0" smtClean="0"/>
              <a:t>EUKARIOTI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ŽIVOTINJE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BESKRALJEŽNJACI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400" dirty="0" smtClean="0"/>
              <a:t>MEKUŠCI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400" dirty="0" smtClean="0"/>
              <a:t>KOLUTIĆAVCI</a:t>
            </a:r>
          </a:p>
          <a:p>
            <a:endParaRPr lang="hr-HR" sz="2400" dirty="0" smtClean="0"/>
          </a:p>
        </p:txBody>
      </p:sp>
      <p:pic>
        <p:nvPicPr>
          <p:cNvPr id="6" name="Slika 5" descr="Slika na kojoj se prikazuje životinja, beskralješnjak, crv, člankonožac&#10;&#10;Opis je automatski generiran">
            <a:extLst>
              <a:ext uri="{FF2B5EF4-FFF2-40B4-BE49-F238E27FC236}">
                <a16:creationId xmlns:a16="http://schemas.microsoft.com/office/drawing/2014/main" id="{CD21D72D-51E1-4D6C-BF58-59E655E560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" r="4137" b="1"/>
          <a:stretch/>
        </p:blipFill>
        <p:spPr>
          <a:xfrm>
            <a:off x="7637417" y="1257299"/>
            <a:ext cx="4336868" cy="4516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49A0F56C-F51D-4F57-9523-D1C71A1F1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8319" t="20218" r="5429" b="5026"/>
          <a:stretch/>
        </p:blipFill>
        <p:spPr>
          <a:xfrm>
            <a:off x="3666660" y="1257299"/>
            <a:ext cx="3736273" cy="4516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046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+mn-lt"/>
              </a:rPr>
              <a:t>Domena:</a:t>
            </a:r>
            <a:endParaRPr lang="hr-HR" dirty="0">
              <a:latin typeface="+mn-lt"/>
            </a:endParaRPr>
          </a:p>
        </p:txBody>
      </p:sp>
      <p:sp>
        <p:nvSpPr>
          <p:cNvPr id="10" name="Rezervirano mjesto teksta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hr-HR" sz="24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2400" dirty="0" smtClean="0"/>
              <a:t>EUKARIOTI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ŽIVOTINJE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BESKRALJEŽNJACI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400" dirty="0" smtClean="0"/>
              <a:t>ČLANKONOŠCI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400" dirty="0" smtClean="0"/>
              <a:t>BODLJIKAŠI</a:t>
            </a:r>
          </a:p>
          <a:p>
            <a:endParaRPr lang="hr-HR" sz="2400" dirty="0" smtClean="0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B240ADFD-ECB3-4D6E-948C-2B646956A3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646" y="1257300"/>
            <a:ext cx="3624824" cy="4611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3924209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9" name="Rezervirano mjesto sadržaj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964" y="1257301"/>
            <a:ext cx="3962400" cy="4611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661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+mn-lt"/>
              </a:rPr>
              <a:t>Domena:</a:t>
            </a:r>
            <a:endParaRPr lang="hr-HR" dirty="0">
              <a:latin typeface="+mn-lt"/>
            </a:endParaRPr>
          </a:p>
        </p:txBody>
      </p:sp>
      <p:sp>
        <p:nvSpPr>
          <p:cNvPr id="10" name="Rezervirano mjesto teksta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hr-HR" sz="24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2400" dirty="0" smtClean="0"/>
              <a:t>EUKARIOTI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ŽIVOTINJE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SVITKOVCI</a:t>
            </a:r>
            <a:endParaRPr lang="hr-H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KRALJEŽNJACI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400" dirty="0" smtClean="0"/>
              <a:t>RIBE</a:t>
            </a:r>
          </a:p>
          <a:p>
            <a:endParaRPr lang="hr-HR" sz="2400" dirty="0" smtClean="0"/>
          </a:p>
          <a:p>
            <a:endParaRPr lang="hr-HR" sz="2400" dirty="0" smtClean="0"/>
          </a:p>
        </p:txBody>
      </p:sp>
      <p:pic>
        <p:nvPicPr>
          <p:cNvPr id="3076" name="Picture 4" descr="https://www.e-sfera.hr/dodatni-digitalni-sadrzaji/3cf7c785-6140-4997-8767-abc614f16a5c/assets/image/dr76418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226" y="135364"/>
            <a:ext cx="5933237" cy="3112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image a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226" y="3406185"/>
            <a:ext cx="5933237" cy="3325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4095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+mn-lt"/>
              </a:rPr>
              <a:t>Domena:</a:t>
            </a:r>
            <a:endParaRPr lang="hr-HR" dirty="0">
              <a:latin typeface="+mn-lt"/>
            </a:endParaRPr>
          </a:p>
        </p:txBody>
      </p:sp>
      <p:sp>
        <p:nvSpPr>
          <p:cNvPr id="10" name="Rezervirano mjesto teksta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hr-HR" sz="24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2400" dirty="0" smtClean="0"/>
              <a:t>EUKARIOTI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ŽIVOTINJE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SVITKOVCI</a:t>
            </a:r>
            <a:endParaRPr lang="hr-H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KRALJEŽNJACI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400" dirty="0" smtClean="0"/>
              <a:t>VODOZEMCI</a:t>
            </a:r>
          </a:p>
          <a:p>
            <a:endParaRPr lang="hr-HR" sz="2400" dirty="0" smtClean="0"/>
          </a:p>
          <a:p>
            <a:endParaRPr lang="hr-HR" sz="2400" dirty="0" smtClean="0"/>
          </a:p>
        </p:txBody>
      </p:sp>
      <p:pic>
        <p:nvPicPr>
          <p:cNvPr id="5" name="Rezervirano mjesto sadržaja 4" descr="Slika na kojoj se prikazuje životinja, žaba, sjedenje&#10;&#10;Opis je automatski generiran">
            <a:extLst>
              <a:ext uri="{FF2B5EF4-FFF2-40B4-BE49-F238E27FC236}">
                <a16:creationId xmlns:a16="http://schemas.microsoft.com/office/drawing/2014/main" id="{D3CD92C3-EF05-40D1-BEE9-2DEC90ED4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4415" r="6538" b="4479"/>
          <a:stretch>
            <a:fillRect/>
          </a:stretch>
        </p:blipFill>
        <p:spPr>
          <a:xfrm>
            <a:off x="4423954" y="783772"/>
            <a:ext cx="6435636" cy="5294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712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+mn-lt"/>
              </a:rPr>
              <a:t>Domena:</a:t>
            </a:r>
            <a:endParaRPr lang="hr-HR" dirty="0">
              <a:latin typeface="+mn-lt"/>
            </a:endParaRPr>
          </a:p>
        </p:txBody>
      </p:sp>
      <p:sp>
        <p:nvSpPr>
          <p:cNvPr id="10" name="Rezervirano mjesto teksta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hr-HR" sz="24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2400" dirty="0" smtClean="0"/>
              <a:t>EUKARIOTI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ŽIVOTINJE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SVITKOVCI</a:t>
            </a:r>
            <a:endParaRPr lang="hr-H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KRALJEŽNJACI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400" dirty="0" smtClean="0"/>
              <a:t>GMAZOVI</a:t>
            </a:r>
          </a:p>
          <a:p>
            <a:endParaRPr lang="hr-HR" sz="2400" dirty="0" smtClean="0"/>
          </a:p>
          <a:p>
            <a:endParaRPr lang="hr-HR" sz="2400" dirty="0" smtClean="0"/>
          </a:p>
        </p:txBody>
      </p:sp>
      <p:pic>
        <p:nvPicPr>
          <p:cNvPr id="7" name="Rezervirano mjesto sadržaja 6" descr="Slika na kojoj se prikazuje životinja, tlo, reptil, zmija&#10;&#10;Opis je automatski generiran">
            <a:extLst>
              <a:ext uri="{FF2B5EF4-FFF2-40B4-BE49-F238E27FC236}">
                <a16:creationId xmlns:a16="http://schemas.microsoft.com/office/drawing/2014/main" id="{83A5B1C5-D134-4CF4-8D84-CC823DE2B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4" b="1"/>
          <a:stretch/>
        </p:blipFill>
        <p:spPr>
          <a:xfrm>
            <a:off x="5347062" y="104505"/>
            <a:ext cx="5556069" cy="3187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https://www.e-sfera.hr/dodatni-digitalni-sadrzaji/ccc8da9b-8d22-47fa-b24b-71a4fdcb3b6c/assets/image/sh892908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062" y="3457303"/>
            <a:ext cx="5556069" cy="3265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1640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6434" y="766354"/>
            <a:ext cx="5878285" cy="532093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6" name="Rezervirano mjesto tekst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istraženo i znanstveno opisano 1.8 milijuna vrsta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na Zemlji ≈ 8.7 milijuna vrsta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2400" dirty="0"/>
          </a:p>
          <a:p>
            <a:endParaRPr lang="hr-HR" sz="24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hr-HR" sz="2400" i="1" dirty="0" smtClean="0">
                <a:solidFill>
                  <a:schemeClr val="accent6">
                    <a:lumMod val="75000"/>
                  </a:schemeClr>
                </a:solidFill>
              </a:rPr>
              <a:t>O kojem je organizmu riječ? </a:t>
            </a:r>
            <a:r>
              <a:rPr lang="hr-HR" sz="2400" i="1" dirty="0">
                <a:solidFill>
                  <a:schemeClr val="accent6">
                    <a:lumMod val="75000"/>
                  </a:schemeClr>
                </a:solidFill>
              </a:rPr>
              <a:t>RB str. </a:t>
            </a:r>
            <a:r>
              <a:rPr lang="hr-HR" sz="2400" i="1" dirty="0" smtClean="0">
                <a:solidFill>
                  <a:schemeClr val="accent6">
                    <a:lumMod val="75000"/>
                  </a:schemeClr>
                </a:solidFill>
              </a:rPr>
              <a:t>110.</a:t>
            </a:r>
            <a:endParaRPr lang="hr-HR" sz="2400" i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r-HR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3751" y="4938913"/>
            <a:ext cx="881063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683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+mn-lt"/>
              </a:rPr>
              <a:t>Domena:</a:t>
            </a:r>
            <a:endParaRPr lang="hr-HR" dirty="0">
              <a:latin typeface="+mn-lt"/>
            </a:endParaRPr>
          </a:p>
        </p:txBody>
      </p:sp>
      <p:sp>
        <p:nvSpPr>
          <p:cNvPr id="10" name="Rezervirano mjesto teksta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hr-HR" sz="24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2400" dirty="0" smtClean="0"/>
              <a:t>EUKARIOTI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ŽIVOTINJE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SVITKOVCI</a:t>
            </a:r>
            <a:endParaRPr lang="hr-H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KRALJEŽNJACI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400" dirty="0" smtClean="0"/>
              <a:t>PTICE</a:t>
            </a:r>
          </a:p>
          <a:p>
            <a:endParaRPr lang="hr-HR" sz="2400" dirty="0" smtClean="0"/>
          </a:p>
          <a:p>
            <a:endParaRPr lang="hr-HR" sz="24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1485" y="1257300"/>
            <a:ext cx="3376209" cy="4611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image al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29" y="1257300"/>
            <a:ext cx="4911044" cy="4611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1495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+mn-lt"/>
              </a:rPr>
              <a:t>Domena:</a:t>
            </a:r>
            <a:endParaRPr lang="hr-HR" dirty="0">
              <a:latin typeface="+mn-lt"/>
            </a:endParaRPr>
          </a:p>
        </p:txBody>
      </p:sp>
      <p:sp>
        <p:nvSpPr>
          <p:cNvPr id="10" name="Rezervirano mjesto teksta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hr-HR" sz="24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2400" dirty="0" smtClean="0"/>
              <a:t>EUKARIOTI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ŽIVOTINJE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SVITKOVCI</a:t>
            </a:r>
            <a:endParaRPr lang="hr-H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KRALJEŽNJACI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400" dirty="0" smtClean="0"/>
              <a:t>SISAVCI</a:t>
            </a:r>
          </a:p>
          <a:p>
            <a:endParaRPr lang="hr-HR" sz="2400" dirty="0"/>
          </a:p>
          <a:p>
            <a:r>
              <a:rPr lang="hr-HR" sz="2400" dirty="0" smtClean="0">
                <a:hlinkClick r:id="rId2"/>
              </a:rPr>
              <a:t>Provjeri znanje</a:t>
            </a:r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7235" y="1271080"/>
            <a:ext cx="3875314" cy="4873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29" y="1271080"/>
            <a:ext cx="3823061" cy="4873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6455" y="5040059"/>
            <a:ext cx="977900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276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e-sfera.hr/dodatni-digitalni-sadrzaji/0329bcea-f44d-499b-b11d-c9a71e95e02b/assets/image/image00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/>
          <a:stretch/>
        </p:blipFill>
        <p:spPr bwMode="auto">
          <a:xfrm>
            <a:off x="4571728" y="1257300"/>
            <a:ext cx="7202261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klasifikacija organizama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Carl von </a:t>
            </a:r>
            <a:r>
              <a:rPr lang="hr-HR" sz="2400" dirty="0" err="1" smtClean="0"/>
              <a:t>Linné</a:t>
            </a:r>
            <a:endParaRPr lang="hr-H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otac taksonomije i nomenklature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znanstveno ime za svaku vrstu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2400" dirty="0"/>
          </a:p>
          <a:p>
            <a:r>
              <a:rPr lang="hr-HR" sz="2400" dirty="0" smtClean="0">
                <a:hlinkClick r:id="rId3"/>
              </a:rPr>
              <a:t>Istraži</a:t>
            </a:r>
            <a:endParaRPr lang="hr-HR" sz="24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741" y="4816527"/>
            <a:ext cx="948166" cy="90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390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38200" y="174171"/>
            <a:ext cx="10515600" cy="853440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+mn-lt"/>
              </a:rPr>
              <a:t>Primjer kako s pomoću </a:t>
            </a:r>
            <a:r>
              <a:rPr lang="hr-HR" sz="2400" dirty="0" err="1" smtClean="0">
                <a:latin typeface="+mn-lt"/>
              </a:rPr>
              <a:t>dihotomskog</a:t>
            </a:r>
            <a:r>
              <a:rPr lang="hr-HR" sz="2400" dirty="0" smtClean="0">
                <a:latin typeface="+mn-lt"/>
              </a:rPr>
              <a:t> ključa odrediti vrstu drveća na temelju proučavanja listova:</a:t>
            </a:r>
            <a:endParaRPr lang="hr-HR" sz="2400" dirty="0">
              <a:latin typeface="+mn-lt"/>
            </a:endParaRPr>
          </a:p>
        </p:txBody>
      </p:sp>
      <p:graphicFrame>
        <p:nvGraphicFramePr>
          <p:cNvPr id="6" name="Tablic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536211"/>
              </p:ext>
            </p:extLst>
          </p:nvPr>
        </p:nvGraphicFramePr>
        <p:xfrm>
          <a:off x="2554514" y="1027611"/>
          <a:ext cx="8127999" cy="558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926">
                  <a:extLst>
                    <a:ext uri="{9D8B030D-6E8A-4147-A177-3AD203B41FA5}">
                      <a16:colId xmlns:a16="http://schemas.microsoft.com/office/drawing/2014/main" val="2879471136"/>
                    </a:ext>
                  </a:extLst>
                </a:gridCol>
                <a:gridCol w="4071740">
                  <a:extLst>
                    <a:ext uri="{9D8B030D-6E8A-4147-A177-3AD203B41FA5}">
                      <a16:colId xmlns:a16="http://schemas.microsoft.com/office/drawing/2014/main" val="218562258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176350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hr-HR" dirty="0" smtClean="0"/>
                        <a:t>Korak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dirty="0" smtClean="0"/>
                        <a:t>Obilježja lista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dirty="0" smtClean="0"/>
                        <a:t>Vrsta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891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hr-HR" sz="1800" baseline="0" dirty="0" smtClean="0"/>
                        <a:t>1. a.</a:t>
                      </a:r>
                    </a:p>
                    <a:p>
                      <a:pPr marL="0" indent="0">
                        <a:buNone/>
                      </a:pPr>
                      <a:endParaRPr lang="hr-HR" sz="1800" dirty="0" smtClean="0"/>
                    </a:p>
                    <a:p>
                      <a:pPr marL="0" indent="0">
                        <a:buNone/>
                      </a:pPr>
                      <a:r>
                        <a:rPr lang="hr-HR" sz="1800" dirty="0" smtClean="0"/>
                        <a:t>1. 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800" dirty="0" smtClean="0"/>
                        <a:t>sastavljeni listovi (lisna plojka </a:t>
                      </a:r>
                      <a:r>
                        <a:rPr lang="hr-HR" sz="1800" dirty="0" err="1" smtClean="0"/>
                        <a:t>slanasto</a:t>
                      </a:r>
                      <a:r>
                        <a:rPr lang="hr-HR" sz="1800" dirty="0" smtClean="0"/>
                        <a:t> je ili </a:t>
                      </a:r>
                      <a:r>
                        <a:rPr lang="hr-HR" sz="1800" dirty="0" err="1" smtClean="0"/>
                        <a:t>perasto</a:t>
                      </a:r>
                      <a:r>
                        <a:rPr lang="hr-HR" sz="1800" baseline="0" dirty="0" smtClean="0"/>
                        <a:t> sastavljena)…idi na korak 2.</a:t>
                      </a:r>
                    </a:p>
                    <a:p>
                      <a:r>
                        <a:rPr lang="hr-HR" sz="1800" baseline="0" dirty="0" smtClean="0"/>
                        <a:t>jednostavan list…idi na korak 4.</a:t>
                      </a:r>
                      <a:endParaRPr lang="hr-H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470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800" dirty="0" smtClean="0"/>
                        <a:t>2. a.</a:t>
                      </a:r>
                    </a:p>
                    <a:p>
                      <a:endParaRPr lang="hr-HR" sz="1800" dirty="0" smtClean="0"/>
                    </a:p>
                    <a:p>
                      <a:r>
                        <a:rPr lang="hr-HR" sz="1800" dirty="0" smtClean="0"/>
                        <a:t>2. b.</a:t>
                      </a:r>
                      <a:endParaRPr lang="hr-H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800" dirty="0" smtClean="0"/>
                        <a:t>svi su listovi srasli u središnju točku (</a:t>
                      </a:r>
                      <a:r>
                        <a:rPr lang="hr-HR" sz="1800" dirty="0" err="1" smtClean="0"/>
                        <a:t>dlanasto</a:t>
                      </a:r>
                      <a:r>
                        <a:rPr lang="hr-HR" sz="1800" dirty="0" smtClean="0"/>
                        <a:t> sastavljeni)</a:t>
                      </a:r>
                    </a:p>
                    <a:p>
                      <a:r>
                        <a:rPr lang="hr-HR" sz="1800" dirty="0" smtClean="0"/>
                        <a:t>listovi nisu razbacani po peteljci…idi</a:t>
                      </a:r>
                      <a:r>
                        <a:rPr lang="hr-HR" sz="1800" baseline="0" dirty="0" smtClean="0"/>
                        <a:t> na korak 3.</a:t>
                      </a:r>
                      <a:endParaRPr lang="hr-H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464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800" dirty="0" smtClean="0"/>
                        <a:t>3. a.</a:t>
                      </a:r>
                    </a:p>
                    <a:p>
                      <a:r>
                        <a:rPr lang="hr-HR" sz="1800" dirty="0" smtClean="0"/>
                        <a:t>3. b.</a:t>
                      </a:r>
                      <a:endParaRPr lang="hr-H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800" dirty="0" smtClean="0"/>
                        <a:t>listovi su suženi sa šiljastim vrhovima</a:t>
                      </a:r>
                    </a:p>
                    <a:p>
                      <a:r>
                        <a:rPr lang="hr-HR" sz="1800" dirty="0" smtClean="0"/>
                        <a:t>listovi su ovalni sa zaobljenim vrhovima</a:t>
                      </a:r>
                      <a:endParaRPr lang="hr-H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0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800" dirty="0" smtClean="0"/>
                        <a:t>4. a.</a:t>
                      </a:r>
                    </a:p>
                    <a:p>
                      <a:endParaRPr lang="hr-HR" sz="1800" dirty="0" smtClean="0"/>
                    </a:p>
                    <a:p>
                      <a:r>
                        <a:rPr lang="hr-HR" sz="1800" dirty="0" smtClean="0"/>
                        <a:t>4. b.</a:t>
                      </a:r>
                      <a:endParaRPr lang="hr-H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800" dirty="0" smtClean="0"/>
                        <a:t>lisne su žile razgranate iz jedne središnje točke…idi na korak 5.</a:t>
                      </a:r>
                    </a:p>
                    <a:p>
                      <a:r>
                        <a:rPr lang="hr-HR" sz="1800" dirty="0" smtClean="0"/>
                        <a:t>lisne su žile razgranate iz jedne lisne žile…idi na korak 6.</a:t>
                      </a:r>
                      <a:endParaRPr lang="hr-H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713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800" dirty="0" smtClean="0"/>
                        <a:t>5. a.</a:t>
                      </a:r>
                    </a:p>
                    <a:p>
                      <a:r>
                        <a:rPr lang="hr-HR" sz="1800" dirty="0" smtClean="0"/>
                        <a:t>5. b.</a:t>
                      </a:r>
                      <a:endParaRPr lang="hr-H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800" dirty="0" smtClean="0"/>
                        <a:t>srcolik oblik lista</a:t>
                      </a:r>
                    </a:p>
                    <a:p>
                      <a:r>
                        <a:rPr lang="hr-HR" sz="1800" dirty="0" err="1" smtClean="0"/>
                        <a:t>dlanasto</a:t>
                      </a:r>
                      <a:r>
                        <a:rPr lang="hr-HR" sz="1800" dirty="0" smtClean="0"/>
                        <a:t> urezani</a:t>
                      </a:r>
                      <a:r>
                        <a:rPr lang="hr-HR" sz="1800" baseline="0" dirty="0" smtClean="0"/>
                        <a:t> list</a:t>
                      </a:r>
                      <a:endParaRPr lang="hr-H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348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800" dirty="0" smtClean="0"/>
                        <a:t>6. a.</a:t>
                      </a:r>
                    </a:p>
                    <a:p>
                      <a:r>
                        <a:rPr lang="hr-HR" sz="1800" dirty="0" smtClean="0"/>
                        <a:t>6. b.</a:t>
                      </a:r>
                      <a:endParaRPr lang="hr-H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800" dirty="0" smtClean="0"/>
                        <a:t>list s nazubljenim rubovima</a:t>
                      </a:r>
                    </a:p>
                    <a:p>
                      <a:r>
                        <a:rPr lang="hr-HR" sz="1800" dirty="0" smtClean="0"/>
                        <a:t>list s ravnim rubovima</a:t>
                      </a:r>
                      <a:endParaRPr lang="hr-H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611148"/>
                  </a:ext>
                </a:extLst>
              </a:tr>
            </a:tbl>
          </a:graphicData>
        </a:graphic>
      </p:graphicFrame>
      <p:pic>
        <p:nvPicPr>
          <p:cNvPr id="7" name="Picture 2" descr="Birch lea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6" b="11315"/>
          <a:stretch/>
        </p:blipFill>
        <p:spPr bwMode="auto">
          <a:xfrm>
            <a:off x="9660948" y="548388"/>
            <a:ext cx="1398247" cy="9891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/>
          <p:cNvSpPr txBox="1"/>
          <p:nvPr/>
        </p:nvSpPr>
        <p:spPr>
          <a:xfrm>
            <a:off x="8072846" y="2090057"/>
            <a:ext cx="2087153" cy="760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9" name="Pravokutni oblačić 8"/>
          <p:cNvSpPr/>
          <p:nvPr/>
        </p:nvSpPr>
        <p:spPr>
          <a:xfrm>
            <a:off x="8560888" y="1290431"/>
            <a:ext cx="1323703" cy="903152"/>
          </a:xfrm>
          <a:prstGeom prst="wedge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/>
              <a:t>S</a:t>
            </a:r>
            <a:r>
              <a:rPr lang="hr-HR" sz="1200" dirty="0" smtClean="0"/>
              <a:t> obzirom na to da je tvoj list jednostavan, idi na korak 4.</a:t>
            </a:r>
            <a:endParaRPr lang="hr-HR" sz="1200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3"/>
          <a:srcRect l="9705" t="18148" r="10243"/>
          <a:stretch/>
        </p:blipFill>
        <p:spPr>
          <a:xfrm>
            <a:off x="8188844" y="2456403"/>
            <a:ext cx="1227909" cy="9190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kstniOkvir 10"/>
          <p:cNvSpPr txBox="1"/>
          <p:nvPr/>
        </p:nvSpPr>
        <p:spPr>
          <a:xfrm>
            <a:off x="9642825" y="2654308"/>
            <a:ext cx="687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divlji</a:t>
            </a:r>
          </a:p>
          <a:p>
            <a:r>
              <a:rPr lang="hr-HR" sz="1400" dirty="0" smtClean="0"/>
              <a:t>kesten</a:t>
            </a:r>
            <a:endParaRPr lang="hr-HR" sz="1400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302" y="3460723"/>
            <a:ext cx="870496" cy="7008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akacija bagre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6" b="8781"/>
          <a:stretch/>
        </p:blipFill>
        <p:spPr bwMode="auto">
          <a:xfrm>
            <a:off x="9372858" y="3510685"/>
            <a:ext cx="1227909" cy="6008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niOkvir 13"/>
          <p:cNvSpPr txBox="1"/>
          <p:nvPr/>
        </p:nvSpPr>
        <p:spPr>
          <a:xfrm>
            <a:off x="8802013" y="3623256"/>
            <a:ext cx="571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jasen</a:t>
            </a:r>
            <a:endParaRPr lang="hr-HR" sz="1400" dirty="0"/>
          </a:p>
        </p:txBody>
      </p:sp>
      <p:sp>
        <p:nvSpPr>
          <p:cNvPr id="15" name="TekstniOkvir 14"/>
          <p:cNvSpPr txBox="1"/>
          <p:nvPr/>
        </p:nvSpPr>
        <p:spPr>
          <a:xfrm>
            <a:off x="10580739" y="3629221"/>
            <a:ext cx="773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bagrem</a:t>
            </a:r>
            <a:endParaRPr lang="hr-HR" sz="1400" dirty="0"/>
          </a:p>
        </p:txBody>
      </p:sp>
      <p:sp>
        <p:nvSpPr>
          <p:cNvPr id="16" name="Pravokutni oblačić 15"/>
          <p:cNvSpPr/>
          <p:nvPr/>
        </p:nvSpPr>
        <p:spPr>
          <a:xfrm>
            <a:off x="8903147" y="4224148"/>
            <a:ext cx="1323703" cy="903152"/>
          </a:xfrm>
          <a:prstGeom prst="wedge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 smtClean="0"/>
              <a:t>Nastavi čitati upute dok ne povežeš svoj list s opisom i slikom</a:t>
            </a:r>
            <a:endParaRPr lang="hr-HR" sz="1200" dirty="0"/>
          </a:p>
        </p:txBody>
      </p:sp>
      <p:sp>
        <p:nvSpPr>
          <p:cNvPr id="17" name="Pravokutni oblačić 16"/>
          <p:cNvSpPr/>
          <p:nvPr/>
        </p:nvSpPr>
        <p:spPr>
          <a:xfrm>
            <a:off x="10695429" y="5273177"/>
            <a:ext cx="1469313" cy="1101902"/>
          </a:xfrm>
          <a:prstGeom prst="wedge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 smtClean="0"/>
              <a:t>Tvoj list ima nazubljene rubove pa prema tome zaključuješ da je riječ o listu breze</a:t>
            </a:r>
            <a:endParaRPr lang="hr-HR" sz="1200" dirty="0"/>
          </a:p>
        </p:txBody>
      </p:sp>
      <p:pic>
        <p:nvPicPr>
          <p:cNvPr id="18" name="Slika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2302" y="5227907"/>
            <a:ext cx="1001745" cy="786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8237" y="5335807"/>
            <a:ext cx="878614" cy="6405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kstniOkvir 19"/>
          <p:cNvSpPr txBox="1"/>
          <p:nvPr/>
        </p:nvSpPr>
        <p:spPr>
          <a:xfrm>
            <a:off x="8926032" y="5516351"/>
            <a:ext cx="571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lipa</a:t>
            </a:r>
            <a:endParaRPr lang="hr-HR" sz="1400" dirty="0"/>
          </a:p>
        </p:txBody>
      </p:sp>
      <p:sp>
        <p:nvSpPr>
          <p:cNvPr id="21" name="TekstniOkvir 20"/>
          <p:cNvSpPr txBox="1"/>
          <p:nvPr/>
        </p:nvSpPr>
        <p:spPr>
          <a:xfrm>
            <a:off x="10183939" y="5502210"/>
            <a:ext cx="571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javor</a:t>
            </a:r>
            <a:endParaRPr lang="hr-HR" sz="1400" dirty="0"/>
          </a:p>
        </p:txBody>
      </p:sp>
      <p:pic>
        <p:nvPicPr>
          <p:cNvPr id="22" name="Picture 8" descr="Magnolia leav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750" y="6014013"/>
            <a:ext cx="878613" cy="8593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Birch lea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6" b="11315"/>
          <a:stretch/>
        </p:blipFill>
        <p:spPr bwMode="auto">
          <a:xfrm>
            <a:off x="9592435" y="5969663"/>
            <a:ext cx="1090077" cy="8883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kstniOkvir 23"/>
          <p:cNvSpPr txBox="1"/>
          <p:nvPr/>
        </p:nvSpPr>
        <p:spPr>
          <a:xfrm>
            <a:off x="10544498" y="6480469"/>
            <a:ext cx="705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breza</a:t>
            </a:r>
            <a:endParaRPr lang="hr-HR" sz="1400" dirty="0"/>
          </a:p>
        </p:txBody>
      </p:sp>
      <p:sp>
        <p:nvSpPr>
          <p:cNvPr id="25" name="TekstniOkvir 24"/>
          <p:cNvSpPr txBox="1"/>
          <p:nvPr/>
        </p:nvSpPr>
        <p:spPr>
          <a:xfrm>
            <a:off x="8823577" y="6350407"/>
            <a:ext cx="995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magnolija</a:t>
            </a:r>
            <a:endParaRPr lang="hr-HR" sz="1400" dirty="0"/>
          </a:p>
        </p:txBody>
      </p:sp>
      <p:sp>
        <p:nvSpPr>
          <p:cNvPr id="29" name="Strelica zakrivljena ulijevo 28"/>
          <p:cNvSpPr/>
          <p:nvPr/>
        </p:nvSpPr>
        <p:spPr>
          <a:xfrm rot="1467910">
            <a:off x="10040846" y="1516759"/>
            <a:ext cx="538349" cy="729958"/>
          </a:xfrm>
          <a:prstGeom prst="curved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30" name="Strelica zakrivljena ulijevo 29"/>
          <p:cNvSpPr/>
          <p:nvPr/>
        </p:nvSpPr>
        <p:spPr>
          <a:xfrm>
            <a:off x="10360072" y="2325423"/>
            <a:ext cx="1192152" cy="2506305"/>
          </a:xfrm>
          <a:prstGeom prst="curvedLeftArrow">
            <a:avLst>
              <a:gd name="adj1" fmla="val 19657"/>
              <a:gd name="adj2" fmla="val 50000"/>
              <a:gd name="adj3" fmla="val 25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31" name="Strelica zakrivljena ulijevo 30"/>
          <p:cNvSpPr/>
          <p:nvPr/>
        </p:nvSpPr>
        <p:spPr>
          <a:xfrm rot="19221484">
            <a:off x="10764531" y="4624497"/>
            <a:ext cx="601852" cy="570731"/>
          </a:xfrm>
          <a:prstGeom prst="curvedLeftArrow">
            <a:avLst>
              <a:gd name="adj1" fmla="val 25000"/>
              <a:gd name="adj2" fmla="val 51318"/>
              <a:gd name="adj3" fmla="val 25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9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latin typeface="+mn-lt"/>
              </a:rPr>
              <a:t>Domena:</a:t>
            </a:r>
            <a:endParaRPr lang="hr-HR" dirty="0">
              <a:latin typeface="+mn-lt"/>
            </a:endParaRPr>
          </a:p>
        </p:txBody>
      </p:sp>
      <p:sp>
        <p:nvSpPr>
          <p:cNvPr id="10" name="Rezervirano mjesto teksta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hr-HR" sz="24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2400" dirty="0" smtClean="0"/>
              <a:t>ARHEJE</a:t>
            </a:r>
            <a:endParaRPr lang="hr-HR" sz="2400" dirty="0"/>
          </a:p>
        </p:txBody>
      </p:sp>
      <p:pic>
        <p:nvPicPr>
          <p:cNvPr id="1034" name="Picture 10" descr="https://www.e-sfera.hr/dodatni-digitalni-sadrzaji/d8137cfc-65e4-4aa2-8f4b-bab3fbc9cd7f/assets/image/halofilne_sarc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351" y="84818"/>
            <a:ext cx="6496866" cy="3276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Rezervirano mjesto sadržaja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8" name="Picture 2" descr="https://www.e-sfera.hr/dodatni-digitalni-sadrzaji/ca51197d-8ec5-4f87-b217-a1de3b2c81c6/assets/image/biijeli_i_crni__dimnjaci__na_oceanskom_dnu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36"/>
          <a:stretch/>
        </p:blipFill>
        <p:spPr bwMode="auto">
          <a:xfrm>
            <a:off x="4493351" y="3486964"/>
            <a:ext cx="6496866" cy="3276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8057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latin typeface="+mn-lt"/>
              </a:rPr>
              <a:t>Domena:</a:t>
            </a:r>
            <a:endParaRPr lang="hr-HR" dirty="0">
              <a:latin typeface="+mn-lt"/>
            </a:endParaRPr>
          </a:p>
        </p:txBody>
      </p:sp>
      <p:sp>
        <p:nvSpPr>
          <p:cNvPr id="10" name="Rezervirano mjesto teksta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hr-HR" sz="24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2400" dirty="0" smtClean="0"/>
              <a:t>BAKTERIJE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err="1" smtClean="0"/>
              <a:t>autotrofne</a:t>
            </a:r>
            <a:endParaRPr lang="hr-H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err="1" smtClean="0"/>
              <a:t>heterotrofne</a:t>
            </a:r>
            <a:endParaRPr lang="hr-H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err="1" smtClean="0"/>
              <a:t>saprofitske</a:t>
            </a:r>
            <a:endParaRPr lang="hr-H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parazitske</a:t>
            </a:r>
            <a:endParaRPr lang="hr-HR" sz="24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795" y="351430"/>
            <a:ext cx="6446338" cy="3072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7" name="Slika 6" descr="Slika na kojoj se prikazuje životinja&#10;&#10;Opis je automatski generiran">
            <a:extLst>
              <a:ext uri="{FF2B5EF4-FFF2-40B4-BE49-F238E27FC236}">
                <a16:creationId xmlns:a16="http://schemas.microsoft.com/office/drawing/2014/main" id="{C68AD2DF-EB6E-4DFB-B817-199E99706B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4" b="1"/>
          <a:stretch/>
        </p:blipFill>
        <p:spPr>
          <a:xfrm>
            <a:off x="4456795" y="3657600"/>
            <a:ext cx="6446338" cy="3072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307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latin typeface="+mn-lt"/>
              </a:rPr>
              <a:t>Domena:</a:t>
            </a:r>
            <a:endParaRPr lang="hr-HR" dirty="0">
              <a:latin typeface="+mn-lt"/>
            </a:endParaRPr>
          </a:p>
        </p:txBody>
      </p:sp>
      <p:sp>
        <p:nvSpPr>
          <p:cNvPr id="10" name="Rezervirano mjesto teksta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hr-HR" sz="24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2400" dirty="0" smtClean="0"/>
              <a:t>EUKARIOTI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PROTISTI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err="1" smtClean="0"/>
              <a:t>autotrofni</a:t>
            </a:r>
            <a:endParaRPr lang="hr-H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err="1" smtClean="0"/>
              <a:t>heterotrofni</a:t>
            </a:r>
            <a:endParaRPr lang="hr-HR" sz="2400" dirty="0" smtClean="0"/>
          </a:p>
        </p:txBody>
      </p:sp>
      <p:pic>
        <p:nvPicPr>
          <p:cNvPr id="4098" name="Picture 2" descr="https://www.e-sfera.hr/dodatni-digitalni-sadrzaji/d8137cfc-65e4-4aa2-8f4b-bab3fbc9cd7f/assets/image/0000196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806" y="3526972"/>
            <a:ext cx="5872640" cy="3178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https://www.e-sfera.hr/dodatni-digitalni-sadrzaji/2067709f-5292-4396-8280-eb8fbecd5e00/assets/image/0000196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3945" r="3413" b="2054"/>
          <a:stretch/>
        </p:blipFill>
        <p:spPr bwMode="auto">
          <a:xfrm>
            <a:off x="5085806" y="121919"/>
            <a:ext cx="5872640" cy="3178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4435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+mn-lt"/>
              </a:rPr>
              <a:t>Domena:</a:t>
            </a:r>
            <a:endParaRPr lang="hr-HR" dirty="0">
              <a:latin typeface="+mn-lt"/>
            </a:endParaRPr>
          </a:p>
        </p:txBody>
      </p:sp>
      <p:sp>
        <p:nvSpPr>
          <p:cNvPr id="10" name="Rezervirano mjesto teksta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hr-HR" sz="24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2400" dirty="0" smtClean="0"/>
              <a:t>EUKARIOTI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GLJIVE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err="1" smtClean="0"/>
              <a:t>heterotrofne</a:t>
            </a:r>
            <a:endParaRPr lang="hr-H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paraziti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err="1"/>
              <a:t>s</a:t>
            </a:r>
            <a:r>
              <a:rPr lang="hr-HR" sz="2400" dirty="0" err="1" smtClean="0"/>
              <a:t>aprofiti</a:t>
            </a:r>
            <a:endParaRPr lang="hr-HR" sz="2400" dirty="0" smtClean="0"/>
          </a:p>
          <a:p>
            <a:endParaRPr lang="hr-HR" sz="2400" dirty="0"/>
          </a:p>
          <a:p>
            <a:r>
              <a:rPr lang="hr-HR" sz="2400" dirty="0" smtClean="0">
                <a:hlinkClick r:id="rId2"/>
              </a:rPr>
              <a:t>Zanimljivosti</a:t>
            </a:r>
            <a:endParaRPr lang="hr-HR" sz="2400" dirty="0" smtClean="0"/>
          </a:p>
        </p:txBody>
      </p:sp>
      <p:pic>
        <p:nvPicPr>
          <p:cNvPr id="5122" name="Picture 2" descr="https://www.e-sfera.hr/dodatni-digitalni-sadrzaji/d8137cfc-65e4-4aa2-8f4b-bab3fbc9cd7f/assets/image/sh180711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90" y="1257298"/>
            <a:ext cx="3734578" cy="4873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https://www.e-sfera.hr/dodatni-digitalni-sadrzaji/3cf7c785-6140-4997-8767-abc614f16a5c/assets/image/shutterstock_11569664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423" y="1257299"/>
            <a:ext cx="4569199" cy="4873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9313" y="4945299"/>
            <a:ext cx="857022" cy="95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719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+mn-lt"/>
              </a:rPr>
              <a:t>Domena:</a:t>
            </a:r>
            <a:endParaRPr lang="hr-HR" dirty="0">
              <a:latin typeface="+mn-lt"/>
            </a:endParaRPr>
          </a:p>
        </p:txBody>
      </p:sp>
      <p:sp>
        <p:nvSpPr>
          <p:cNvPr id="10" name="Rezervirano mjesto teksta 9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hr-HR" sz="24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2400" dirty="0" smtClean="0"/>
              <a:t>EUKARIOTI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GLJIVE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400" dirty="0" smtClean="0"/>
              <a:t>LIŠAJEVI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simbioza gljiva i zelenih algi ili </a:t>
            </a:r>
            <a:r>
              <a:rPr lang="hr-HR" sz="2400" dirty="0" err="1" smtClean="0"/>
              <a:t>cijanobakterija</a:t>
            </a:r>
            <a:endParaRPr lang="hr-H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pioniri vegetacije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err="1" smtClean="0"/>
              <a:t>bioindikatori</a:t>
            </a:r>
            <a:r>
              <a:rPr lang="hr-HR" sz="2400" dirty="0" smtClean="0"/>
              <a:t> (biološki pokazatelji)</a:t>
            </a:r>
          </a:p>
        </p:txBody>
      </p:sp>
      <p:pic>
        <p:nvPicPr>
          <p:cNvPr id="6146" name="Picture 2" descr="https://www.e-sfera.hr/dodatni-digitalni-sadrzaji/3cf7c785-6140-4997-8767-abc614f16a5c/assets/image/sh2524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809" y="1196747"/>
            <a:ext cx="6590801" cy="4977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8710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381</Words>
  <Application>Microsoft Office PowerPoint</Application>
  <PresentationFormat>Široki zaslon</PresentationFormat>
  <Paragraphs>179</Paragraphs>
  <Slides>21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Wingdings</vt:lpstr>
      <vt:lpstr>Tema sustava Office</vt:lpstr>
      <vt:lpstr>Raznolikost i razvrstavanje živih bića</vt:lpstr>
      <vt:lpstr>PowerPoint prezentacija</vt:lpstr>
      <vt:lpstr>PowerPoint prezentacija</vt:lpstr>
      <vt:lpstr>Primjer kako s pomoću dihotomskog ključa odrediti vrstu drveća na temelju proučavanja listova:</vt:lpstr>
      <vt:lpstr>Domena:</vt:lpstr>
      <vt:lpstr>Domena:</vt:lpstr>
      <vt:lpstr>Domena:</vt:lpstr>
      <vt:lpstr>Domena:</vt:lpstr>
      <vt:lpstr>Domena:</vt:lpstr>
      <vt:lpstr>Domena:</vt:lpstr>
      <vt:lpstr>Domena:</vt:lpstr>
      <vt:lpstr>Domena:</vt:lpstr>
      <vt:lpstr>Domena:</vt:lpstr>
      <vt:lpstr>Domena:</vt:lpstr>
      <vt:lpstr>Domena:</vt:lpstr>
      <vt:lpstr>Domena:</vt:lpstr>
      <vt:lpstr>Domena:</vt:lpstr>
      <vt:lpstr>Domena:</vt:lpstr>
      <vt:lpstr>Domena:</vt:lpstr>
      <vt:lpstr>Domena:</vt:lpstr>
      <vt:lpstr>Domena: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Održavanje ravnotežnih uvjeta u organizmu</dc:title>
  <dc:creator>Sanja Irić Šironja</dc:creator>
  <cp:lastModifiedBy>Sanja Irić Šironja</cp:lastModifiedBy>
  <cp:revision>82</cp:revision>
  <dcterms:created xsi:type="dcterms:W3CDTF">2019-08-12T09:58:08Z</dcterms:created>
  <dcterms:modified xsi:type="dcterms:W3CDTF">2019-12-10T20:42:41Z</dcterms:modified>
</cp:coreProperties>
</file>